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Extra Bold" panose="020B0604020202020204" charset="0"/>
      <p:regular r:id="rId18"/>
    </p:embeddedFont>
    <p:embeddedFont>
      <p:font typeface="Open Sans Light" panose="020B030603050402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26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023485" y="2864485"/>
            <a:ext cx="8241030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</a:t>
            </a:r>
          </a:p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71A14A"/>
                </a:solidFill>
                <a:latin typeface="Open Sans Extra Bold"/>
              </a:rPr>
              <a:t>Bądźmy ostrożni!</a:t>
            </a:r>
          </a:p>
          <a:p>
            <a:pPr algn="ctr">
              <a:lnSpc>
                <a:spcPts val="12599"/>
              </a:lnSpc>
            </a:pPr>
            <a:endParaRPr lang="en-US" sz="9000" dirty="0">
              <a:solidFill>
                <a:srgbClr val="71A14A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730493" y="4446049"/>
            <a:ext cx="7850937" cy="4416097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83" b="-928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70918" y="481348"/>
            <a:ext cx="1240034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co lub kto to</a:t>
            </a:r>
            <a:r>
              <a:rPr lang="en-US" sz="5682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jest?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0596" y="1998686"/>
            <a:ext cx="13806808" cy="170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5"/>
              </a:lnSpc>
            </a:pP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TO </a:t>
            </a:r>
          </a:p>
          <a:p>
            <a:pPr algn="ctr">
              <a:lnSpc>
                <a:spcPts val="4525"/>
              </a:lnSpc>
            </a:pP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NAJGROŹNIEJSZA WIRUSOWA CHOROBA ODZWIERZĘCA,</a:t>
            </a:r>
            <a:endParaRPr lang="pl-PL" sz="3230" u="sng" dirty="0">
              <a:solidFill>
                <a:srgbClr val="FF1616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  <a:p>
            <a:pPr algn="ctr">
              <a:lnSpc>
                <a:spcPts val="4525"/>
              </a:lnSpc>
            </a:pP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NIEULECZALNA I ŚMIERTELNA!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75629"/>
            <a:ext cx="8460116" cy="273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93C330"/>
                </a:solidFill>
                <a:latin typeface="Open Sans"/>
              </a:rPr>
              <a:t>Do zakażenia dochodzi podczas pogryzienia przez chore zwierzę lub przez przeniesienie śliny (dotykanie lub głaskanie) na uszkodzoną skórę, śluzówkę jamy ustnej, nosa czy oczu.</a:t>
            </a:r>
          </a:p>
          <a:p>
            <a:pPr algn="ctr">
              <a:lnSpc>
                <a:spcPts val="4339"/>
              </a:lnSpc>
            </a:pPr>
            <a:endParaRPr lang="en-US" sz="3099" dirty="0">
              <a:solidFill>
                <a:srgbClr val="93C33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82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16046" y="5426224"/>
            <a:ext cx="5925542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063" b="1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Objawy wścieklizny u ludzi:</a:t>
            </a:r>
            <a:r>
              <a:rPr lang="en-US" sz="3063" b="1" dirty="0">
                <a:solidFill>
                  <a:srgbClr val="00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endParaRPr lang="pl-PL" sz="3063" b="1" dirty="0">
              <a:solidFill>
                <a:srgbClr val="000000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  <a:p>
            <a:pPr algn="ctr">
              <a:lnSpc>
                <a:spcPts val="4289"/>
              </a:lnSpc>
            </a:pPr>
            <a:r>
              <a:rPr lang="en-US" sz="3063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ból głowy, gorączka, zaburzenia świadomości, wodowstręt, śmierć w wyniku uduszenia.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992062" y="1585318"/>
            <a:ext cx="4267238" cy="4407204"/>
            <a:chOff x="0" y="0"/>
            <a:chExt cx="6350000" cy="6558280"/>
          </a:xfrm>
        </p:grpSpPr>
        <p:sp>
          <p:nvSpPr>
            <p:cNvPr id="6" name="Freeform 6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4"/>
              <a:stretch>
                <a:fillRect l="-27519" r="-27519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463929" y="3279772"/>
            <a:ext cx="4267238" cy="4407204"/>
            <a:chOff x="0" y="0"/>
            <a:chExt cx="6350000" cy="6558280"/>
          </a:xfrm>
        </p:grpSpPr>
        <p:sp>
          <p:nvSpPr>
            <p:cNvPr id="9" name="Freeform 9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5"/>
              <a:stretch>
                <a:fillRect l="-27495" r="-2749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776638" y="5233004"/>
            <a:ext cx="4267238" cy="4407204"/>
            <a:chOff x="0" y="0"/>
            <a:chExt cx="6350000" cy="6558280"/>
          </a:xfrm>
        </p:grpSpPr>
        <p:sp>
          <p:nvSpPr>
            <p:cNvPr id="12" name="Freeform 12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l="-18906" r="-18906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79855" y="481348"/>
            <a:ext cx="1240034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objawy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529308"/>
            <a:ext cx="963039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4"/>
              </a:lnSpc>
            </a:pPr>
            <a:r>
              <a:rPr lang="en-US" sz="3060" b="1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Objawy wścieklizny u zwierząt:</a:t>
            </a:r>
            <a:r>
              <a:rPr lang="en-US" sz="3060" b="1" dirty="0">
                <a:solidFill>
                  <a:srgbClr val="00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</a:p>
          <a:p>
            <a:pPr algn="ctr">
              <a:lnSpc>
                <a:spcPts val="4284"/>
              </a:lnSpc>
            </a:pPr>
            <a:r>
              <a:rPr lang="en-US" sz="306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nietypowe zachowanie – łagodne zwierzęta stają się złośliwe a agresywne spokojniejsze; wzmożona nerwowość oraz niepokój; ślinotok; porażenie.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77743" y="3902121"/>
            <a:ext cx="4391376" cy="38589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08619" y="6616888"/>
            <a:ext cx="5494057" cy="27744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87214" y="2649153"/>
            <a:ext cx="6369776" cy="42518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60698" y="481348"/>
            <a:ext cx="1240034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jak można się zarazić?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818" y="2825477"/>
            <a:ext cx="8823801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3E9C18"/>
                </a:solidFill>
                <a:latin typeface="Open Sans Light"/>
              </a:rPr>
              <a:t>Nosicielem wirusa wścieklizny może być m.in.: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Lis,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Jenot,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Wiewiórka,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Jeż,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Mysz,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Nietoperz,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Sarna,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Niezaszczepiony pies i kot,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inne.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3E9C18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175370" y="2693642"/>
            <a:ext cx="5757424" cy="3238510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3784" b="-1378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017043" y="2693642"/>
            <a:ext cx="5757424" cy="3238510"/>
            <a:chOff x="0" y="0"/>
            <a:chExt cx="1128903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809" b="-1680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175370" y="6019790"/>
            <a:ext cx="5757424" cy="3238510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38897" b="-3889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017043" y="6019790"/>
            <a:ext cx="5757424" cy="3238510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9283" b="-928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24683" y="5365030"/>
            <a:ext cx="567122" cy="567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17043" y="8683538"/>
            <a:ext cx="574762" cy="5747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908596" y="5365030"/>
            <a:ext cx="575881" cy="5758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908596" y="8683538"/>
            <a:ext cx="575847" cy="57584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70277" y="462192"/>
            <a:ext cx="13147447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7535"/>
              </a:lnSpc>
            </a:pPr>
            <a:r>
              <a:rPr lang="en-US" sz="5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ugryzł mnie pies, kot, lis – co robi</a:t>
            </a:r>
            <a:r>
              <a:rPr lang="en-US" sz="5382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ć?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0537" y="3982197"/>
            <a:ext cx="6503574" cy="386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446" lvl="1" indent="-291223" algn="ctr">
              <a:lnSpc>
                <a:spcPts val="3776"/>
              </a:lnSpc>
              <a:buFont typeface="Arial"/>
              <a:buChar char="•"/>
            </a:pPr>
            <a:r>
              <a:rPr lang="en-US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Dokładnie oczyść zranione miejsce 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przemyj ranę ciepłą wodą z mydłem, 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 następnie dokładnie ją zdezynfekuj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i zabandażuj</a:t>
            </a:r>
            <a:r>
              <a:rPr lang="pl-PL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algn="ctr">
              <a:lnSpc>
                <a:spcPts val="3776"/>
              </a:lnSpc>
            </a:pP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82446" lvl="1" indent="-291223" algn="ctr">
              <a:lnSpc>
                <a:spcPts val="3776"/>
              </a:lnSpc>
              <a:buFont typeface="Arial"/>
              <a:buChar char="•"/>
            </a:pPr>
            <a:r>
              <a:rPr lang="en-US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Niezwłocznie zgłoś się do lekarza pierwszego kontaktu</a:t>
            </a:r>
            <a:r>
              <a:rPr lang="pl-PL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en-US" sz="2700" b="1" dirty="0">
              <a:solidFill>
                <a:srgbClr val="71A14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ts val="3776"/>
              </a:lnSpc>
            </a:pP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833631" y="2472196"/>
            <a:ext cx="6016552" cy="3384268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672" b="-967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9263" y="2787994"/>
            <a:ext cx="9176178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255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SZCZEPIENIA OCHRONNE ODPOWIEDZIĄ NA WSZYSTKO!</a:t>
            </a: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Żeby zabezpieczyć zwierzęta domowe przed wścieklizną należy </a:t>
            </a:r>
            <a:r>
              <a:rPr lang="en-US" sz="255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REGULARNIE SZCZEPIĆ PSY i KOTY</a:t>
            </a:r>
            <a:r>
              <a:rPr lang="pl-PL" sz="255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</a:t>
            </a:r>
            <a:endParaRPr lang="en-US" sz="2550" b="1" dirty="0">
              <a:solidFill>
                <a:srgbClr val="FF161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Psy szczepimy co roku</a:t>
            </a:r>
            <a:r>
              <a:rPr lang="pl-PL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Szczepienie kotów jest zalecane</a:t>
            </a:r>
            <a:r>
              <a:rPr lang="pl-PL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algn="ctr">
              <a:lnSpc>
                <a:spcPts val="3572"/>
              </a:lnSpc>
            </a:pP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969076" y="5493041"/>
            <a:ext cx="6016552" cy="3384268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9401" b="-94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13950" y="481348"/>
            <a:ext cx="1240034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jak można się ochronić?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47119" y="6255385"/>
            <a:ext cx="5989576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Open Sans Light"/>
              </a:rPr>
              <a:t>Jeżeli Twój pies nie jest zaszczepiony przeciwko wściekliźnie, możesz zostać ukarany mandatem! </a:t>
            </a:r>
          </a:p>
          <a:p>
            <a:pPr algn="ctr">
              <a:lnSpc>
                <a:spcPts val="4759"/>
              </a:lnSpc>
            </a:pPr>
            <a:endParaRPr lang="en-US" sz="3399" u="sng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79855" y="481348"/>
            <a:ext cx="12400346" cy="2795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4735"/>
              </a:lnSpc>
            </a:pPr>
            <a:r>
              <a:rPr lang="en-US" sz="3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realne zagrożenie w </a:t>
            </a:r>
            <a:r>
              <a:rPr lang="pl-PL" sz="3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Polsce występuje nadal w </a:t>
            </a:r>
            <a:r>
              <a:rPr lang="en-US" sz="3382" dirty="0" err="1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województw</a:t>
            </a:r>
            <a:r>
              <a:rPr lang="pl-PL" sz="3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ach</a:t>
            </a:r>
            <a:r>
              <a:rPr lang="en-US" sz="3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r>
              <a:rPr lang="en-US" sz="3382" dirty="0" err="1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mazowieckim</a:t>
            </a:r>
            <a:r>
              <a:rPr lang="pl-PL" sz="3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, podkarpackim, kujawsko – pomorskim i warm</a:t>
            </a:r>
            <a:r>
              <a:rPr lang="pl-PL" sz="3382" b="1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ińsk</a:t>
            </a:r>
            <a:r>
              <a:rPr lang="pl-PL" sz="3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 - mazurskim</a:t>
            </a:r>
            <a:endParaRPr lang="en-US" sz="3382" dirty="0">
              <a:solidFill>
                <a:srgbClr val="71A14A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2158" y="3213217"/>
            <a:ext cx="10229242" cy="6120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6"/>
              </a:lnSpc>
            </a:pPr>
            <a:endParaRPr lang="pl-PL" sz="2830" b="1" dirty="0">
              <a:solidFill>
                <a:srgbClr val="71A14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ts val="3966"/>
              </a:lnSpc>
            </a:pPr>
            <a:r>
              <a:rPr lang="en-US" sz="283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 </a:t>
            </a:r>
            <a:r>
              <a:rPr lang="en-US" sz="2830" b="1" dirty="0" err="1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województw</a:t>
            </a:r>
            <a:r>
              <a:rPr lang="pl-PL" sz="283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ach tych wciąż</a:t>
            </a:r>
            <a:r>
              <a:rPr lang="en-US" sz="283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283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</a:t>
            </a:r>
            <a:r>
              <a:rPr lang="en-US" sz="2830" b="1" dirty="0" err="1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otwierdzane</a:t>
            </a:r>
            <a:r>
              <a:rPr lang="en-US" sz="283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są kolejne przypadki </a:t>
            </a:r>
            <a:r>
              <a:rPr lang="en-US" sz="2830" b="1" dirty="0" err="1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wścieklizny</a:t>
            </a:r>
            <a:r>
              <a:rPr lang="en-US" sz="283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którą stwierdzono dotychczas u:</a:t>
            </a:r>
          </a:p>
          <a:p>
            <a:pPr algn="ctr">
              <a:lnSpc>
                <a:spcPts val="3966"/>
              </a:lnSpc>
            </a:pP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Lisów</a:t>
            </a:r>
            <a:r>
              <a:rPr lang="pl-PL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Jenotów</a:t>
            </a:r>
            <a:r>
              <a:rPr lang="pl-PL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Ps</a:t>
            </a:r>
            <a:r>
              <a:rPr lang="pl-PL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ów,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err="1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Kot</a:t>
            </a:r>
            <a:r>
              <a:rPr lang="pl-PL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ów,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Sar</a:t>
            </a:r>
            <a:r>
              <a:rPr lang="pl-PL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e</a:t>
            </a:r>
            <a:r>
              <a:rPr lang="en-US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</a:t>
            </a:r>
            <a:r>
              <a:rPr lang="pl-PL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err="1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Nietoperz</a:t>
            </a:r>
            <a:r>
              <a:rPr lang="pl-PL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y.</a:t>
            </a: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endParaRPr lang="pl-PL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13950" y="519555"/>
            <a:ext cx="12400346" cy="183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ZWIERZĘTA DZIKIE – OGLĄDAJ, </a:t>
            </a:r>
          </a:p>
          <a:p>
            <a:pPr algn="ctr">
              <a:lnSpc>
                <a:spcPts val="7395"/>
              </a:lnSpc>
            </a:pPr>
            <a:r>
              <a:rPr lang="en-US" sz="52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NIE DOTYKAJ!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762859"/>
            <a:ext cx="931831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Staraj się unikać kontaktu z dzikimi zwierzętami: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dotykaj!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głaszcz!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dokarmiaj!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33121" y="3762859"/>
            <a:ext cx="812617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Dzikie zwierzęta boją się ludzi jednak mogą zaatakować człowieka gdy: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bronią swojego terytorium/domu</a:t>
            </a:r>
            <a:r>
              <a:rPr lang="pl-PL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bronią swoją rodzinę/dzieci</a:t>
            </a:r>
            <a:r>
              <a:rPr lang="pl-PL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podeszliśmy zbyt blisko</a:t>
            </a:r>
            <a:r>
              <a:rPr lang="pl-PL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są chore.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341</Words>
  <Application>Microsoft Office PowerPoint</Application>
  <PresentationFormat>Niestandardowy</PresentationFormat>
  <Paragraphs>60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Open Sans Extra Bold</vt:lpstr>
      <vt:lpstr>Open Sans</vt:lpstr>
      <vt:lpstr>Open Sans Light</vt:lpstr>
      <vt:lpstr>Calibri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WŚCIEKLIZNA . Bądźmy ostrożni!</dc:title>
  <dc:creator>Użytkownik</dc:creator>
  <cp:lastModifiedBy>Ryszard Połozowski</cp:lastModifiedBy>
  <cp:revision>20</cp:revision>
  <dcterms:created xsi:type="dcterms:W3CDTF">2006-08-16T00:00:00Z</dcterms:created>
  <dcterms:modified xsi:type="dcterms:W3CDTF">2023-12-27T08:46:53Z</dcterms:modified>
  <dc:identifier>DAEvOtPckHs</dc:identifier>
</cp:coreProperties>
</file>